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2" r:id="rId2"/>
    <p:sldId id="29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96" r:id="rId18"/>
    <p:sldId id="271" r:id="rId19"/>
    <p:sldId id="272" r:id="rId20"/>
    <p:sldId id="273" r:id="rId21"/>
    <p:sldId id="274" r:id="rId22"/>
    <p:sldId id="275" r:id="rId23"/>
    <p:sldId id="276" r:id="rId24"/>
    <p:sldId id="298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4" r:id="rId41"/>
  </p:sldIdLst>
  <p:sldSz cx="16256000" cy="10166350"/>
  <p:notesSz cx="16256000" cy="10166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0"/>
    <p:restoredTop sz="92826"/>
  </p:normalViewPr>
  <p:slideViewPr>
    <p:cSldViewPr>
      <p:cViewPr varScale="1">
        <p:scale>
          <a:sx n="100" d="100"/>
          <a:sy n="100" d="100"/>
        </p:scale>
        <p:origin x="53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3A5A8-7C4A-F842-A9D0-55C56F93668B}" type="datetimeFigureOut"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271588"/>
            <a:ext cx="5486400" cy="3430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892675"/>
            <a:ext cx="13004800" cy="4003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656763"/>
            <a:ext cx="7043738" cy="509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9656763"/>
            <a:ext cx="7045325" cy="509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95906-E150-5A4A-839A-7293E6587E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2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95906-E150-5A4A-839A-7293E6587E22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4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676" y="3151568"/>
            <a:ext cx="13822998" cy="2134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693156"/>
            <a:ext cx="11383645" cy="2541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3117" y="2338260"/>
            <a:ext cx="7074122" cy="67097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5110" y="2338260"/>
            <a:ext cx="7074122" cy="67097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3117" y="406654"/>
            <a:ext cx="14636115" cy="1626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117" y="2338260"/>
            <a:ext cx="14636115" cy="67097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9454706"/>
            <a:ext cx="5203952" cy="508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9454706"/>
            <a:ext cx="3740340" cy="508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9454706"/>
            <a:ext cx="3740340" cy="508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tutorial" TargetMode="External"/><Relationship Id="rId4" Type="http://schemas.openxmlformats.org/officeDocument/2006/relationships/hyperlink" Target="https://www.slideshare.net/Cynoteck/an-overview-of-angular-4" TargetMode="External"/><Relationship Id="rId5" Type="http://schemas.openxmlformats.org/officeDocument/2006/relationships/hyperlink" Target="http://oak.cs.ucla.edu/classes/cs144/notes/pdf/angular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lideshare.net/EdurekaIN/angular-4-tutorial-whats-new-in-angular-4-angular-training-edurek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676" y="3151568"/>
            <a:ext cx="13822998" cy="1477328"/>
          </a:xfrm>
        </p:spPr>
        <p:txBody>
          <a:bodyPr/>
          <a:lstStyle/>
          <a:p>
            <a:pPr algn="ctr"/>
            <a:r>
              <a:rPr lang="en-US" sz="9600">
                <a:solidFill>
                  <a:schemeClr val="bg1"/>
                </a:solidFill>
              </a:rPr>
              <a:t>Introduction to Angular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2439352" y="5693156"/>
            <a:ext cx="11383645" cy="615553"/>
          </a:xfrm>
        </p:spPr>
        <p:txBody>
          <a:bodyPr/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Week 5 Discussion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080000" y="9426575"/>
            <a:ext cx="5710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>
                <a:solidFill>
                  <a:schemeClr val="bg1"/>
                </a:solidFill>
              </a:rPr>
              <a:t>Slides adapted from Edureka! Angular Tutorial, Big Thanks!</a:t>
            </a:r>
          </a:p>
        </p:txBody>
      </p:sp>
    </p:spTree>
    <p:extLst>
      <p:ext uri="{BB962C8B-B14F-4D97-AF65-F5344CB8AC3E}">
        <p14:creationId xmlns:p14="http://schemas.microsoft.com/office/powerpoint/2010/main" val="15810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969375"/>
            <a:ext cx="16256000" cy="12192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969375"/>
            <a:ext cx="16256000" cy="12192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893175"/>
            <a:ext cx="16256000" cy="12954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8893175"/>
            <a:ext cx="16256000" cy="12954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893175"/>
            <a:ext cx="16256000" cy="12954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893175"/>
            <a:ext cx="16256000" cy="12954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893175"/>
            <a:ext cx="16256000" cy="12954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31" y="2187575"/>
            <a:ext cx="6985000" cy="74803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01132" y="739775"/>
            <a:ext cx="13822998" cy="1231106"/>
          </a:xfrm>
        </p:spPr>
        <p:txBody>
          <a:bodyPr/>
          <a:lstStyle/>
          <a:p>
            <a:pPr algn="l"/>
            <a:r>
              <a:rPr lang="en-US" sz="8000">
                <a:solidFill>
                  <a:schemeClr val="bg1"/>
                </a:solidFill>
              </a:rPr>
              <a:t>Angular project Structure</a:t>
            </a:r>
          </a:p>
        </p:txBody>
      </p:sp>
      <p:sp>
        <p:nvSpPr>
          <p:cNvPr id="7" name="object 4"/>
          <p:cNvSpPr/>
          <p:nvPr/>
        </p:nvSpPr>
        <p:spPr>
          <a:xfrm>
            <a:off x="8355075" y="4894643"/>
            <a:ext cx="1280160" cy="1125220"/>
          </a:xfrm>
          <a:custGeom>
            <a:avLst/>
            <a:gdLst/>
            <a:ahLst/>
            <a:cxnLst/>
            <a:rect l="l" t="t" r="r" b="b"/>
            <a:pathLst>
              <a:path w="1280160" h="1125220">
                <a:moveTo>
                  <a:pt x="369354" y="0"/>
                </a:moveTo>
                <a:lnTo>
                  <a:pt x="0" y="0"/>
                </a:lnTo>
                <a:lnTo>
                  <a:pt x="0" y="1028192"/>
                </a:lnTo>
                <a:lnTo>
                  <a:pt x="877696" y="1028192"/>
                </a:lnTo>
                <a:lnTo>
                  <a:pt x="877696" y="1124712"/>
                </a:lnTo>
                <a:lnTo>
                  <a:pt x="1280160" y="843534"/>
                </a:lnTo>
                <a:lnTo>
                  <a:pt x="1015850" y="658876"/>
                </a:lnTo>
                <a:lnTo>
                  <a:pt x="369354" y="658876"/>
                </a:lnTo>
                <a:lnTo>
                  <a:pt x="369354" y="0"/>
                </a:lnTo>
                <a:close/>
              </a:path>
              <a:path w="1280160" h="1125220">
                <a:moveTo>
                  <a:pt x="877696" y="562356"/>
                </a:moveTo>
                <a:lnTo>
                  <a:pt x="877696" y="658876"/>
                </a:lnTo>
                <a:lnTo>
                  <a:pt x="1015850" y="658876"/>
                </a:lnTo>
                <a:lnTo>
                  <a:pt x="877696" y="562356"/>
                </a:lnTo>
                <a:close/>
              </a:path>
            </a:pathLst>
          </a:custGeom>
          <a:solidFill>
            <a:srgbClr val="EAC1B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5"/>
          <p:cNvSpPr/>
          <p:nvPr/>
        </p:nvSpPr>
        <p:spPr>
          <a:xfrm>
            <a:off x="8172196" y="4134168"/>
            <a:ext cx="1892935" cy="762000"/>
          </a:xfrm>
          <a:custGeom>
            <a:avLst/>
            <a:gdLst/>
            <a:ahLst/>
            <a:cxnLst/>
            <a:rect l="l" t="t" r="r" b="b"/>
            <a:pathLst>
              <a:path w="1892935" h="762000">
                <a:moveTo>
                  <a:pt x="1765808" y="0"/>
                </a:moveTo>
                <a:lnTo>
                  <a:pt x="127025" y="0"/>
                </a:lnTo>
                <a:lnTo>
                  <a:pt x="77581" y="9985"/>
                </a:lnTo>
                <a:lnTo>
                  <a:pt x="37204" y="37211"/>
                </a:lnTo>
                <a:lnTo>
                  <a:pt x="9982" y="77581"/>
                </a:lnTo>
                <a:lnTo>
                  <a:pt x="0" y="127000"/>
                </a:lnTo>
                <a:lnTo>
                  <a:pt x="0" y="635000"/>
                </a:lnTo>
                <a:lnTo>
                  <a:pt x="9982" y="684418"/>
                </a:lnTo>
                <a:lnTo>
                  <a:pt x="37204" y="724788"/>
                </a:lnTo>
                <a:lnTo>
                  <a:pt x="77581" y="752014"/>
                </a:lnTo>
                <a:lnTo>
                  <a:pt x="127025" y="762000"/>
                </a:lnTo>
                <a:lnTo>
                  <a:pt x="1765808" y="762000"/>
                </a:lnTo>
                <a:lnTo>
                  <a:pt x="1815226" y="752014"/>
                </a:lnTo>
                <a:lnTo>
                  <a:pt x="1855597" y="724788"/>
                </a:lnTo>
                <a:lnTo>
                  <a:pt x="1882822" y="684418"/>
                </a:lnTo>
                <a:lnTo>
                  <a:pt x="1892808" y="635000"/>
                </a:lnTo>
                <a:lnTo>
                  <a:pt x="1892808" y="127000"/>
                </a:lnTo>
                <a:lnTo>
                  <a:pt x="1882822" y="77581"/>
                </a:lnTo>
                <a:lnTo>
                  <a:pt x="1855597" y="37211"/>
                </a:lnTo>
                <a:lnTo>
                  <a:pt x="1815226" y="9985"/>
                </a:lnTo>
                <a:lnTo>
                  <a:pt x="1765808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6"/>
          <p:cNvSpPr/>
          <p:nvPr/>
        </p:nvSpPr>
        <p:spPr>
          <a:xfrm>
            <a:off x="8172196" y="4134168"/>
            <a:ext cx="1892935" cy="762000"/>
          </a:xfrm>
          <a:custGeom>
            <a:avLst/>
            <a:gdLst/>
            <a:ahLst/>
            <a:cxnLst/>
            <a:rect l="l" t="t" r="r" b="b"/>
            <a:pathLst>
              <a:path w="1892935" h="762000">
                <a:moveTo>
                  <a:pt x="0" y="127000"/>
                </a:moveTo>
                <a:lnTo>
                  <a:pt x="9982" y="77581"/>
                </a:lnTo>
                <a:lnTo>
                  <a:pt x="37204" y="37211"/>
                </a:lnTo>
                <a:lnTo>
                  <a:pt x="77581" y="9985"/>
                </a:lnTo>
                <a:lnTo>
                  <a:pt x="127025" y="0"/>
                </a:lnTo>
                <a:lnTo>
                  <a:pt x="1765808" y="0"/>
                </a:lnTo>
                <a:lnTo>
                  <a:pt x="1815226" y="9985"/>
                </a:lnTo>
                <a:lnTo>
                  <a:pt x="1855597" y="37211"/>
                </a:lnTo>
                <a:lnTo>
                  <a:pt x="1882822" y="77581"/>
                </a:lnTo>
                <a:lnTo>
                  <a:pt x="1892808" y="127000"/>
                </a:lnTo>
                <a:lnTo>
                  <a:pt x="1892808" y="635000"/>
                </a:lnTo>
                <a:lnTo>
                  <a:pt x="1882822" y="684418"/>
                </a:lnTo>
                <a:lnTo>
                  <a:pt x="1855597" y="724788"/>
                </a:lnTo>
                <a:lnTo>
                  <a:pt x="1815226" y="752014"/>
                </a:lnTo>
                <a:lnTo>
                  <a:pt x="1765808" y="762000"/>
                </a:lnTo>
                <a:lnTo>
                  <a:pt x="127025" y="762000"/>
                </a:lnTo>
                <a:lnTo>
                  <a:pt x="77581" y="752014"/>
                </a:lnTo>
                <a:lnTo>
                  <a:pt x="37204" y="724788"/>
                </a:lnTo>
                <a:lnTo>
                  <a:pt x="9982" y="684418"/>
                </a:lnTo>
                <a:lnTo>
                  <a:pt x="0" y="635000"/>
                </a:lnTo>
                <a:lnTo>
                  <a:pt x="0" y="1270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8449970" y="4217429"/>
            <a:ext cx="13373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in.</a:t>
            </a:r>
            <a:r>
              <a:rPr sz="3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20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endParaRPr sz="3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10154920" y="4168775"/>
            <a:ext cx="5516880" cy="692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630"/>
              </a:lnSpc>
              <a:spcBef>
                <a:spcPts val="9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Main.ts file is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entry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point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of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our</a:t>
            </a:r>
            <a:r>
              <a:rPr sz="2200" spc="1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application.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630"/>
              </a:lnSpc>
              <a:buFontTx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Main.ts file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bootstrap app.module.ts</a:t>
            </a:r>
            <a:r>
              <a:rPr sz="2200" spc="7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file</a:t>
            </a:r>
            <a:r>
              <a:rPr lang="en-US"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.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9621520" y="6104699"/>
            <a:ext cx="1280160" cy="1123315"/>
          </a:xfrm>
          <a:custGeom>
            <a:avLst/>
            <a:gdLst/>
            <a:ahLst/>
            <a:cxnLst/>
            <a:rect l="l" t="t" r="r" b="b"/>
            <a:pathLst>
              <a:path w="1280160" h="1123314">
                <a:moveTo>
                  <a:pt x="368808" y="0"/>
                </a:moveTo>
                <a:lnTo>
                  <a:pt x="0" y="0"/>
                </a:lnTo>
                <a:lnTo>
                  <a:pt x="0" y="1026794"/>
                </a:lnTo>
                <a:lnTo>
                  <a:pt x="878332" y="1026794"/>
                </a:lnTo>
                <a:lnTo>
                  <a:pt x="878332" y="1123188"/>
                </a:lnTo>
                <a:lnTo>
                  <a:pt x="1280160" y="842390"/>
                </a:lnTo>
                <a:lnTo>
                  <a:pt x="1016272" y="657987"/>
                </a:lnTo>
                <a:lnTo>
                  <a:pt x="368808" y="657987"/>
                </a:lnTo>
                <a:lnTo>
                  <a:pt x="368808" y="0"/>
                </a:lnTo>
                <a:close/>
              </a:path>
              <a:path w="1280160" h="1123314">
                <a:moveTo>
                  <a:pt x="878332" y="561594"/>
                </a:moveTo>
                <a:lnTo>
                  <a:pt x="878332" y="657987"/>
                </a:lnTo>
                <a:lnTo>
                  <a:pt x="1016272" y="657987"/>
                </a:lnTo>
                <a:lnTo>
                  <a:pt x="878332" y="561594"/>
                </a:lnTo>
                <a:close/>
              </a:path>
            </a:pathLst>
          </a:custGeom>
          <a:solidFill>
            <a:srgbClr val="EAC1B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0"/>
          <p:cNvSpPr/>
          <p:nvPr/>
        </p:nvSpPr>
        <p:spPr>
          <a:xfrm>
            <a:off x="9606279" y="5408232"/>
            <a:ext cx="2699385" cy="684530"/>
          </a:xfrm>
          <a:custGeom>
            <a:avLst/>
            <a:gdLst/>
            <a:ahLst/>
            <a:cxnLst/>
            <a:rect l="l" t="t" r="r" b="b"/>
            <a:pathLst>
              <a:path w="2699385" h="684529">
                <a:moveTo>
                  <a:pt x="2584958" y="0"/>
                </a:moveTo>
                <a:lnTo>
                  <a:pt x="114045" y="0"/>
                </a:lnTo>
                <a:lnTo>
                  <a:pt x="69651" y="8961"/>
                </a:lnTo>
                <a:lnTo>
                  <a:pt x="33400" y="33400"/>
                </a:lnTo>
                <a:lnTo>
                  <a:pt x="8961" y="69651"/>
                </a:lnTo>
                <a:lnTo>
                  <a:pt x="0" y="114045"/>
                </a:lnTo>
                <a:lnTo>
                  <a:pt x="0" y="570229"/>
                </a:lnTo>
                <a:lnTo>
                  <a:pt x="8961" y="614624"/>
                </a:lnTo>
                <a:lnTo>
                  <a:pt x="33400" y="650875"/>
                </a:lnTo>
                <a:lnTo>
                  <a:pt x="69651" y="675314"/>
                </a:lnTo>
                <a:lnTo>
                  <a:pt x="114045" y="684276"/>
                </a:lnTo>
                <a:lnTo>
                  <a:pt x="2584958" y="684276"/>
                </a:lnTo>
                <a:lnTo>
                  <a:pt x="2629352" y="675314"/>
                </a:lnTo>
                <a:lnTo>
                  <a:pt x="2665603" y="650875"/>
                </a:lnTo>
                <a:lnTo>
                  <a:pt x="2690042" y="614624"/>
                </a:lnTo>
                <a:lnTo>
                  <a:pt x="2699004" y="570229"/>
                </a:lnTo>
                <a:lnTo>
                  <a:pt x="2699004" y="114045"/>
                </a:lnTo>
                <a:lnTo>
                  <a:pt x="2690042" y="69651"/>
                </a:lnTo>
                <a:lnTo>
                  <a:pt x="2665603" y="33400"/>
                </a:lnTo>
                <a:lnTo>
                  <a:pt x="2629352" y="8961"/>
                </a:lnTo>
                <a:lnTo>
                  <a:pt x="2584958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9606279" y="5408232"/>
            <a:ext cx="2699385" cy="684530"/>
          </a:xfrm>
          <a:custGeom>
            <a:avLst/>
            <a:gdLst/>
            <a:ahLst/>
            <a:cxnLst/>
            <a:rect l="l" t="t" r="r" b="b"/>
            <a:pathLst>
              <a:path w="2699385" h="684529">
                <a:moveTo>
                  <a:pt x="0" y="114045"/>
                </a:moveTo>
                <a:lnTo>
                  <a:pt x="8961" y="69651"/>
                </a:lnTo>
                <a:lnTo>
                  <a:pt x="33400" y="33400"/>
                </a:lnTo>
                <a:lnTo>
                  <a:pt x="69651" y="8961"/>
                </a:lnTo>
                <a:lnTo>
                  <a:pt x="114045" y="0"/>
                </a:lnTo>
                <a:lnTo>
                  <a:pt x="2584958" y="0"/>
                </a:lnTo>
                <a:lnTo>
                  <a:pt x="2629352" y="8961"/>
                </a:lnTo>
                <a:lnTo>
                  <a:pt x="2665603" y="33400"/>
                </a:lnTo>
                <a:lnTo>
                  <a:pt x="2690042" y="69651"/>
                </a:lnTo>
                <a:lnTo>
                  <a:pt x="2699004" y="114045"/>
                </a:lnTo>
                <a:lnTo>
                  <a:pt x="2699004" y="570229"/>
                </a:lnTo>
                <a:lnTo>
                  <a:pt x="2690042" y="614624"/>
                </a:lnTo>
                <a:lnTo>
                  <a:pt x="2665603" y="650875"/>
                </a:lnTo>
                <a:lnTo>
                  <a:pt x="2629352" y="675314"/>
                </a:lnTo>
                <a:lnTo>
                  <a:pt x="2584958" y="684276"/>
                </a:lnTo>
                <a:lnTo>
                  <a:pt x="114045" y="684276"/>
                </a:lnTo>
                <a:lnTo>
                  <a:pt x="69651" y="675314"/>
                </a:lnTo>
                <a:lnTo>
                  <a:pt x="33400" y="650875"/>
                </a:lnTo>
                <a:lnTo>
                  <a:pt x="8961" y="614624"/>
                </a:lnTo>
                <a:lnTo>
                  <a:pt x="0" y="570229"/>
                </a:lnTo>
                <a:lnTo>
                  <a:pt x="0" y="11404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9985882" y="5525326"/>
            <a:ext cx="1939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app.module.ts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10262220" y="6209856"/>
            <a:ext cx="5187147" cy="34624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2240"/>
              </a:lnSpc>
              <a:spcBef>
                <a:spcPts val="500"/>
              </a:spcBef>
              <a:buFontTx/>
              <a:buChar char="•"/>
              <a:tabLst>
                <a:tab pos="240665" algn="l"/>
                <a:tab pos="241300" algn="l"/>
                <a:tab pos="5054600" algn="l"/>
              </a:tabLst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This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f</a:t>
            </a:r>
            <a:r>
              <a:rPr sz="22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il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</a:t>
            </a:r>
            <a:r>
              <a:rPr sz="22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bo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o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tstrap</a:t>
            </a:r>
            <a:r>
              <a:rPr lang="en-US"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 app.component.ts</a:t>
            </a:r>
            <a:r>
              <a:rPr lang="en-US"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.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7" name="object 14"/>
          <p:cNvSpPr/>
          <p:nvPr/>
        </p:nvSpPr>
        <p:spPr>
          <a:xfrm>
            <a:off x="10932160" y="7365047"/>
            <a:ext cx="1280160" cy="1123315"/>
          </a:xfrm>
          <a:custGeom>
            <a:avLst/>
            <a:gdLst/>
            <a:ahLst/>
            <a:cxnLst/>
            <a:rect l="l" t="t" r="r" b="b"/>
            <a:pathLst>
              <a:path w="1280160" h="1123314">
                <a:moveTo>
                  <a:pt x="368807" y="0"/>
                </a:moveTo>
                <a:lnTo>
                  <a:pt x="0" y="0"/>
                </a:lnTo>
                <a:lnTo>
                  <a:pt x="0" y="1026820"/>
                </a:lnTo>
                <a:lnTo>
                  <a:pt x="878332" y="1026820"/>
                </a:lnTo>
                <a:lnTo>
                  <a:pt x="878332" y="1123187"/>
                </a:lnTo>
                <a:lnTo>
                  <a:pt x="1280159" y="842390"/>
                </a:lnTo>
                <a:lnTo>
                  <a:pt x="1016272" y="657986"/>
                </a:lnTo>
                <a:lnTo>
                  <a:pt x="368807" y="657986"/>
                </a:lnTo>
                <a:lnTo>
                  <a:pt x="368807" y="0"/>
                </a:lnTo>
                <a:close/>
              </a:path>
              <a:path w="1280160" h="1123314">
                <a:moveTo>
                  <a:pt x="878332" y="561593"/>
                </a:moveTo>
                <a:lnTo>
                  <a:pt x="878332" y="657986"/>
                </a:lnTo>
                <a:lnTo>
                  <a:pt x="1016272" y="657986"/>
                </a:lnTo>
                <a:lnTo>
                  <a:pt x="878332" y="561593"/>
                </a:lnTo>
                <a:close/>
              </a:path>
            </a:pathLst>
          </a:custGeom>
          <a:solidFill>
            <a:srgbClr val="EAC1B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5"/>
          <p:cNvSpPr/>
          <p:nvPr/>
        </p:nvSpPr>
        <p:spPr>
          <a:xfrm>
            <a:off x="10889488" y="6685343"/>
            <a:ext cx="2900680" cy="632460"/>
          </a:xfrm>
          <a:custGeom>
            <a:avLst/>
            <a:gdLst/>
            <a:ahLst/>
            <a:cxnLst/>
            <a:rect l="l" t="t" r="r" b="b"/>
            <a:pathLst>
              <a:path w="2900679" h="632460">
                <a:moveTo>
                  <a:pt x="2794762" y="0"/>
                </a:moveTo>
                <a:lnTo>
                  <a:pt x="105409" y="0"/>
                </a:lnTo>
                <a:lnTo>
                  <a:pt x="64400" y="8290"/>
                </a:lnTo>
                <a:lnTo>
                  <a:pt x="30892" y="30892"/>
                </a:lnTo>
                <a:lnTo>
                  <a:pt x="8290" y="64400"/>
                </a:lnTo>
                <a:lnTo>
                  <a:pt x="0" y="105410"/>
                </a:lnTo>
                <a:lnTo>
                  <a:pt x="0" y="527050"/>
                </a:lnTo>
                <a:lnTo>
                  <a:pt x="8290" y="568059"/>
                </a:lnTo>
                <a:lnTo>
                  <a:pt x="30892" y="601567"/>
                </a:lnTo>
                <a:lnTo>
                  <a:pt x="64400" y="624169"/>
                </a:lnTo>
                <a:lnTo>
                  <a:pt x="105409" y="632460"/>
                </a:lnTo>
                <a:lnTo>
                  <a:pt x="2794762" y="632460"/>
                </a:lnTo>
                <a:lnTo>
                  <a:pt x="2835771" y="624169"/>
                </a:lnTo>
                <a:lnTo>
                  <a:pt x="2869279" y="601567"/>
                </a:lnTo>
                <a:lnTo>
                  <a:pt x="2891881" y="568059"/>
                </a:lnTo>
                <a:lnTo>
                  <a:pt x="2900172" y="527050"/>
                </a:lnTo>
                <a:lnTo>
                  <a:pt x="2900172" y="105410"/>
                </a:lnTo>
                <a:lnTo>
                  <a:pt x="2891881" y="64400"/>
                </a:lnTo>
                <a:lnTo>
                  <a:pt x="2869279" y="30892"/>
                </a:lnTo>
                <a:lnTo>
                  <a:pt x="2835771" y="8290"/>
                </a:lnTo>
                <a:lnTo>
                  <a:pt x="2794762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6"/>
          <p:cNvSpPr/>
          <p:nvPr/>
        </p:nvSpPr>
        <p:spPr>
          <a:xfrm>
            <a:off x="10889488" y="6685343"/>
            <a:ext cx="2900680" cy="632460"/>
          </a:xfrm>
          <a:custGeom>
            <a:avLst/>
            <a:gdLst/>
            <a:ahLst/>
            <a:cxnLst/>
            <a:rect l="l" t="t" r="r" b="b"/>
            <a:pathLst>
              <a:path w="2900679" h="632460">
                <a:moveTo>
                  <a:pt x="0" y="105410"/>
                </a:moveTo>
                <a:lnTo>
                  <a:pt x="8290" y="64400"/>
                </a:lnTo>
                <a:lnTo>
                  <a:pt x="30892" y="30892"/>
                </a:lnTo>
                <a:lnTo>
                  <a:pt x="64400" y="8290"/>
                </a:lnTo>
                <a:lnTo>
                  <a:pt x="105409" y="0"/>
                </a:lnTo>
                <a:lnTo>
                  <a:pt x="2794762" y="0"/>
                </a:lnTo>
                <a:lnTo>
                  <a:pt x="2835771" y="8290"/>
                </a:lnTo>
                <a:lnTo>
                  <a:pt x="2869279" y="30892"/>
                </a:lnTo>
                <a:lnTo>
                  <a:pt x="2891881" y="64400"/>
                </a:lnTo>
                <a:lnTo>
                  <a:pt x="2900172" y="105410"/>
                </a:lnTo>
                <a:lnTo>
                  <a:pt x="2900172" y="527050"/>
                </a:lnTo>
                <a:lnTo>
                  <a:pt x="2891881" y="568059"/>
                </a:lnTo>
                <a:lnTo>
                  <a:pt x="2869279" y="601567"/>
                </a:lnTo>
                <a:lnTo>
                  <a:pt x="2835771" y="624169"/>
                </a:lnTo>
                <a:lnTo>
                  <a:pt x="2794762" y="632460"/>
                </a:lnTo>
                <a:lnTo>
                  <a:pt x="105409" y="632460"/>
                </a:lnTo>
                <a:lnTo>
                  <a:pt x="64400" y="624169"/>
                </a:lnTo>
                <a:lnTo>
                  <a:pt x="30892" y="601567"/>
                </a:lnTo>
                <a:lnTo>
                  <a:pt x="8290" y="568059"/>
                </a:lnTo>
                <a:lnTo>
                  <a:pt x="0" y="527050"/>
                </a:lnTo>
                <a:lnTo>
                  <a:pt x="0" y="10541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17"/>
          <p:cNvSpPr txBox="1"/>
          <p:nvPr/>
        </p:nvSpPr>
        <p:spPr>
          <a:xfrm>
            <a:off x="11115802" y="6776606"/>
            <a:ext cx="2448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app.component.ts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bject 18"/>
          <p:cNvSpPr txBox="1"/>
          <p:nvPr/>
        </p:nvSpPr>
        <p:spPr>
          <a:xfrm>
            <a:off x="11511901" y="7536910"/>
            <a:ext cx="4266579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spcBef>
                <a:spcPts val="95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lang="en-US"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It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render</a:t>
            </a:r>
            <a:r>
              <a:rPr lang="en-US"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 app.component.html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.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22" name="object 19"/>
          <p:cNvSpPr/>
          <p:nvPr/>
        </p:nvSpPr>
        <p:spPr>
          <a:xfrm>
            <a:off x="12079732" y="8300784"/>
            <a:ext cx="3331845" cy="632460"/>
          </a:xfrm>
          <a:custGeom>
            <a:avLst/>
            <a:gdLst/>
            <a:ahLst/>
            <a:cxnLst/>
            <a:rect l="l" t="t" r="r" b="b"/>
            <a:pathLst>
              <a:path w="3331845" h="632460">
                <a:moveTo>
                  <a:pt x="3226054" y="0"/>
                </a:moveTo>
                <a:lnTo>
                  <a:pt x="105410" y="0"/>
                </a:lnTo>
                <a:lnTo>
                  <a:pt x="64400" y="8285"/>
                </a:lnTo>
                <a:lnTo>
                  <a:pt x="30892" y="30881"/>
                </a:lnTo>
                <a:lnTo>
                  <a:pt x="8290" y="64395"/>
                </a:lnTo>
                <a:lnTo>
                  <a:pt x="0" y="105435"/>
                </a:lnTo>
                <a:lnTo>
                  <a:pt x="0" y="527024"/>
                </a:lnTo>
                <a:lnTo>
                  <a:pt x="8290" y="568064"/>
                </a:lnTo>
                <a:lnTo>
                  <a:pt x="30892" y="601578"/>
                </a:lnTo>
                <a:lnTo>
                  <a:pt x="64400" y="624174"/>
                </a:lnTo>
                <a:lnTo>
                  <a:pt x="105410" y="632459"/>
                </a:lnTo>
                <a:lnTo>
                  <a:pt x="3226054" y="632459"/>
                </a:lnTo>
                <a:lnTo>
                  <a:pt x="3267063" y="624174"/>
                </a:lnTo>
                <a:lnTo>
                  <a:pt x="3300571" y="601578"/>
                </a:lnTo>
                <a:lnTo>
                  <a:pt x="3323173" y="568064"/>
                </a:lnTo>
                <a:lnTo>
                  <a:pt x="3331464" y="527024"/>
                </a:lnTo>
                <a:lnTo>
                  <a:pt x="3331464" y="105435"/>
                </a:lnTo>
                <a:lnTo>
                  <a:pt x="3323173" y="64395"/>
                </a:lnTo>
                <a:lnTo>
                  <a:pt x="3300571" y="30881"/>
                </a:lnTo>
                <a:lnTo>
                  <a:pt x="3267063" y="8285"/>
                </a:lnTo>
                <a:lnTo>
                  <a:pt x="3226054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0"/>
          <p:cNvSpPr/>
          <p:nvPr/>
        </p:nvSpPr>
        <p:spPr>
          <a:xfrm>
            <a:off x="12079732" y="8300784"/>
            <a:ext cx="3331845" cy="632460"/>
          </a:xfrm>
          <a:custGeom>
            <a:avLst/>
            <a:gdLst/>
            <a:ahLst/>
            <a:cxnLst/>
            <a:rect l="l" t="t" r="r" b="b"/>
            <a:pathLst>
              <a:path w="3331845" h="632460">
                <a:moveTo>
                  <a:pt x="0" y="105435"/>
                </a:moveTo>
                <a:lnTo>
                  <a:pt x="8290" y="64395"/>
                </a:lnTo>
                <a:lnTo>
                  <a:pt x="30892" y="30881"/>
                </a:lnTo>
                <a:lnTo>
                  <a:pt x="64400" y="8285"/>
                </a:lnTo>
                <a:lnTo>
                  <a:pt x="105410" y="0"/>
                </a:lnTo>
                <a:lnTo>
                  <a:pt x="3226054" y="0"/>
                </a:lnTo>
                <a:lnTo>
                  <a:pt x="3267063" y="8285"/>
                </a:lnTo>
                <a:lnTo>
                  <a:pt x="3300571" y="30881"/>
                </a:lnTo>
                <a:lnTo>
                  <a:pt x="3323173" y="64395"/>
                </a:lnTo>
                <a:lnTo>
                  <a:pt x="3331464" y="105435"/>
                </a:lnTo>
                <a:lnTo>
                  <a:pt x="3331464" y="527024"/>
                </a:lnTo>
                <a:lnTo>
                  <a:pt x="3323173" y="568064"/>
                </a:lnTo>
                <a:lnTo>
                  <a:pt x="3300571" y="601578"/>
                </a:lnTo>
                <a:lnTo>
                  <a:pt x="3267063" y="624174"/>
                </a:lnTo>
                <a:lnTo>
                  <a:pt x="3226054" y="632459"/>
                </a:lnTo>
                <a:lnTo>
                  <a:pt x="105410" y="632459"/>
                </a:lnTo>
                <a:lnTo>
                  <a:pt x="64400" y="624174"/>
                </a:lnTo>
                <a:lnTo>
                  <a:pt x="30892" y="601578"/>
                </a:lnTo>
                <a:lnTo>
                  <a:pt x="8290" y="568064"/>
                </a:lnTo>
                <a:lnTo>
                  <a:pt x="0" y="527024"/>
                </a:lnTo>
                <a:lnTo>
                  <a:pt x="0" y="10543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1"/>
          <p:cNvSpPr txBox="1"/>
          <p:nvPr/>
        </p:nvSpPr>
        <p:spPr>
          <a:xfrm>
            <a:off x="12352273" y="8392020"/>
            <a:ext cx="2788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app.component.html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25" name="object 22"/>
          <p:cNvSpPr txBox="1"/>
          <p:nvPr/>
        </p:nvSpPr>
        <p:spPr>
          <a:xfrm>
            <a:off x="12254682" y="9088826"/>
            <a:ext cx="3194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Final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HTML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template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8230912" y="3028235"/>
            <a:ext cx="690964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kern="0">
                <a:solidFill>
                  <a:srgbClr val="FFC000"/>
                </a:solidFill>
              </a:rPr>
              <a:t>Application Starting Order</a:t>
            </a:r>
          </a:p>
        </p:txBody>
      </p:sp>
    </p:spTree>
    <p:extLst>
      <p:ext uri="{BB962C8B-B14F-4D97-AF65-F5344CB8AC3E}">
        <p14:creationId xmlns:p14="http://schemas.microsoft.com/office/powerpoint/2010/main" val="13784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893175"/>
            <a:ext cx="16256000" cy="12954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1132" y="739775"/>
            <a:ext cx="13822998" cy="1231106"/>
          </a:xfrm>
        </p:spPr>
        <p:txBody>
          <a:bodyPr/>
          <a:lstStyle/>
          <a:p>
            <a:pPr algn="l"/>
            <a:r>
              <a:rPr lang="en-US" sz="8000">
                <a:solidFill>
                  <a:schemeClr val="bg1"/>
                </a:solidFill>
              </a:rPr>
              <a:t>Angular</a:t>
            </a:r>
          </a:p>
        </p:txBody>
      </p:sp>
      <p:sp>
        <p:nvSpPr>
          <p:cNvPr id="4" name="object 2"/>
          <p:cNvSpPr txBox="1"/>
          <p:nvPr/>
        </p:nvSpPr>
        <p:spPr>
          <a:xfrm>
            <a:off x="965200" y="2959110"/>
            <a:ext cx="13634720" cy="50196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358131" marR="6773" indent="-341197">
              <a:spcBef>
                <a:spcPts val="127"/>
              </a:spcBef>
              <a:buClr>
                <a:srgbClr val="A18E6A"/>
              </a:buClr>
              <a:buFont typeface="Georgia"/>
              <a:buChar char="•"/>
              <a:tabLst>
                <a:tab pos="358978" algn="l"/>
              </a:tabLst>
            </a:pPr>
            <a:r>
              <a:rPr sz="3733" spc="-7" dirty="0">
                <a:solidFill>
                  <a:schemeClr val="bg1"/>
                </a:solidFill>
                <a:latin typeface="Microsoft Sans Serif"/>
                <a:cs typeface="Microsoft Sans Serif"/>
              </a:rPr>
              <a:t>Angular is an open source JavaScript framework that is used to  build single page based </a:t>
            </a:r>
            <a:r>
              <a:rPr sz="3733" spc="-13" dirty="0">
                <a:solidFill>
                  <a:schemeClr val="bg1"/>
                </a:solidFill>
                <a:latin typeface="Microsoft Sans Serif"/>
                <a:cs typeface="Microsoft Sans Serif"/>
              </a:rPr>
              <a:t>web</a:t>
            </a:r>
            <a:r>
              <a:rPr sz="3733" spc="152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3733" spc="-7" dirty="0">
                <a:solidFill>
                  <a:schemeClr val="bg1"/>
                </a:solidFill>
                <a:latin typeface="Microsoft Sans Serif"/>
                <a:cs typeface="Microsoft Sans Serif"/>
              </a:rPr>
              <a:t>applications.</a:t>
            </a:r>
            <a:endParaRPr sz="3733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spcBef>
                <a:spcPts val="67"/>
              </a:spcBef>
              <a:buClr>
                <a:srgbClr val="A18E6A"/>
              </a:buClr>
              <a:buFont typeface="Georgia"/>
              <a:buChar char="•"/>
            </a:pPr>
            <a:endParaRPr sz="4533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58131" indent="-341197">
              <a:buClr>
                <a:srgbClr val="A18E6A"/>
              </a:buClr>
              <a:buFont typeface="Georgia"/>
              <a:buChar char="•"/>
              <a:tabLst>
                <a:tab pos="358978" algn="l"/>
              </a:tabLst>
            </a:pPr>
            <a:r>
              <a:rPr sz="3733" spc="-7" dirty="0">
                <a:solidFill>
                  <a:schemeClr val="bg1"/>
                </a:solidFill>
                <a:latin typeface="Microsoft Sans Serif"/>
                <a:cs typeface="Microsoft Sans Serif"/>
              </a:rPr>
              <a:t>Developed by</a:t>
            </a:r>
            <a:r>
              <a:rPr sz="3733" spc="53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3733" spc="-7" dirty="0">
                <a:solidFill>
                  <a:schemeClr val="bg1"/>
                </a:solidFill>
                <a:latin typeface="Microsoft Sans Serif"/>
                <a:cs typeface="Microsoft Sans Serif"/>
              </a:rPr>
              <a:t>Google</a:t>
            </a:r>
            <a:endParaRPr sz="3733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spcBef>
                <a:spcPts val="67"/>
              </a:spcBef>
              <a:buClr>
                <a:srgbClr val="A18E6A"/>
              </a:buClr>
              <a:buFont typeface="Georgia"/>
              <a:buChar char="•"/>
            </a:pPr>
            <a:endParaRPr sz="4533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58131" indent="-341197">
              <a:buClr>
                <a:srgbClr val="A18E6A"/>
              </a:buClr>
              <a:buFont typeface="Georgia"/>
              <a:buChar char="•"/>
              <a:tabLst>
                <a:tab pos="358978" algn="l"/>
              </a:tabLst>
            </a:pPr>
            <a:r>
              <a:rPr sz="3733" spc="-7" dirty="0">
                <a:solidFill>
                  <a:schemeClr val="bg1"/>
                </a:solidFill>
                <a:latin typeface="Microsoft Sans Serif"/>
                <a:cs typeface="Microsoft Sans Serif"/>
              </a:rPr>
              <a:t>Release Date - March</a:t>
            </a:r>
            <a:r>
              <a:rPr sz="3733" spc="10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3733" spc="-13" dirty="0">
                <a:solidFill>
                  <a:schemeClr val="bg1"/>
                </a:solidFill>
                <a:latin typeface="Microsoft Sans Serif"/>
                <a:cs typeface="Microsoft Sans Serif"/>
              </a:rPr>
              <a:t>2017</a:t>
            </a:r>
            <a:endParaRPr sz="3733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>
              <a:spcBef>
                <a:spcPts val="73"/>
              </a:spcBef>
              <a:buClr>
                <a:srgbClr val="A18E6A"/>
              </a:buClr>
              <a:buFont typeface="Georgia"/>
              <a:buChar char="•"/>
            </a:pPr>
            <a:endParaRPr sz="4533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58131" indent="-341197">
              <a:buClr>
                <a:srgbClr val="A18E6A"/>
              </a:buClr>
              <a:buFont typeface="Georgia"/>
              <a:buChar char="•"/>
              <a:tabLst>
                <a:tab pos="358978" algn="l"/>
              </a:tabLst>
            </a:pPr>
            <a:r>
              <a:rPr sz="3733" spc="-7" dirty="0">
                <a:solidFill>
                  <a:schemeClr val="bg1"/>
                </a:solidFill>
                <a:latin typeface="Microsoft Sans Serif"/>
                <a:cs typeface="Microsoft Sans Serif"/>
              </a:rPr>
              <a:t>One framework. </a:t>
            </a:r>
            <a:r>
              <a:rPr sz="3733" spc="-13" dirty="0">
                <a:solidFill>
                  <a:schemeClr val="bg1"/>
                </a:solidFill>
                <a:latin typeface="Microsoft Sans Serif"/>
                <a:cs typeface="Microsoft Sans Serif"/>
              </a:rPr>
              <a:t>Mobile </a:t>
            </a:r>
            <a:r>
              <a:rPr sz="3733" spc="-7" dirty="0">
                <a:solidFill>
                  <a:schemeClr val="bg1"/>
                </a:solidFill>
                <a:latin typeface="Microsoft Sans Serif"/>
                <a:cs typeface="Microsoft Sans Serif"/>
              </a:rPr>
              <a:t>&amp;</a:t>
            </a:r>
            <a:r>
              <a:rPr sz="3733" spc="133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3733" spc="-7" dirty="0">
                <a:solidFill>
                  <a:schemeClr val="bg1"/>
                </a:solidFill>
                <a:latin typeface="Microsoft Sans Serif"/>
                <a:cs typeface="Microsoft Sans Serif"/>
              </a:rPr>
              <a:t>Desktop.</a:t>
            </a:r>
            <a:endParaRPr sz="3733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545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/>
          <p:nvPr/>
        </p:nvSpPr>
        <p:spPr>
          <a:xfrm>
            <a:off x="288545" y="2307463"/>
            <a:ext cx="15132473" cy="616373"/>
          </a:xfrm>
          <a:custGeom>
            <a:avLst/>
            <a:gdLst/>
            <a:ahLst/>
            <a:cxnLst/>
            <a:rect l="l" t="t" r="r" b="b"/>
            <a:pathLst>
              <a:path w="11349355" h="462280">
                <a:moveTo>
                  <a:pt x="0" y="461772"/>
                </a:moveTo>
                <a:lnTo>
                  <a:pt x="11349228" y="461772"/>
                </a:lnTo>
                <a:lnTo>
                  <a:pt x="11349228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>
              <a:solidFill>
                <a:prstClr val="black"/>
              </a:solidFill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528456" y="2341328"/>
            <a:ext cx="13268113" cy="12455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860080" indent="-457189">
              <a:spcBef>
                <a:spcPts val="133"/>
              </a:spcBef>
              <a:buFont typeface="Wingdings"/>
              <a:buChar char=""/>
              <a:tabLst>
                <a:tab pos="1860927" algn="l"/>
              </a:tabLst>
            </a:pPr>
            <a:r>
              <a:rPr sz="3200" spc="-7" dirty="0">
                <a:solidFill>
                  <a:schemeClr val="bg2"/>
                </a:solidFill>
                <a:latin typeface="Microsoft Sans Serif"/>
                <a:cs typeface="Microsoft Sans Serif"/>
              </a:rPr>
              <a:t>Components are </a:t>
            </a:r>
            <a:r>
              <a:rPr sz="3200" dirty="0">
                <a:solidFill>
                  <a:schemeClr val="bg2"/>
                </a:solidFill>
                <a:latin typeface="Microsoft Sans Serif"/>
                <a:cs typeface="Microsoft Sans Serif"/>
              </a:rPr>
              <a:t>a </a:t>
            </a:r>
            <a:r>
              <a:rPr sz="3200" spc="-13" dirty="0">
                <a:solidFill>
                  <a:schemeClr val="bg2"/>
                </a:solidFill>
                <a:latin typeface="Microsoft Sans Serif"/>
                <a:cs typeface="Microsoft Sans Serif"/>
              </a:rPr>
              <a:t>logical piece </a:t>
            </a:r>
            <a:r>
              <a:rPr sz="3200" spc="-7" dirty="0">
                <a:solidFill>
                  <a:schemeClr val="bg2"/>
                </a:solidFill>
                <a:latin typeface="Microsoft Sans Serif"/>
                <a:cs typeface="Microsoft Sans Serif"/>
              </a:rPr>
              <a:t>of </a:t>
            </a:r>
            <a:r>
              <a:rPr sz="3200" dirty="0">
                <a:solidFill>
                  <a:schemeClr val="bg2"/>
                </a:solidFill>
                <a:latin typeface="Microsoft Sans Serif"/>
                <a:cs typeface="Microsoft Sans Serif"/>
              </a:rPr>
              <a:t>code for </a:t>
            </a:r>
            <a:r>
              <a:rPr sz="3200" spc="-13" dirty="0">
                <a:solidFill>
                  <a:schemeClr val="bg2"/>
                </a:solidFill>
                <a:latin typeface="Microsoft Sans Serif"/>
                <a:cs typeface="Microsoft Sans Serif"/>
              </a:rPr>
              <a:t>Angular</a:t>
            </a:r>
            <a:r>
              <a:rPr sz="3200" spc="272" dirty="0">
                <a:solidFill>
                  <a:schemeClr val="bg2"/>
                </a:solidFill>
                <a:latin typeface="Microsoft Sans Serif"/>
                <a:cs typeface="Microsoft Sans Serif"/>
              </a:rPr>
              <a:t> </a:t>
            </a:r>
            <a:r>
              <a:rPr sz="3200" spc="-13" dirty="0">
                <a:solidFill>
                  <a:schemeClr val="bg2"/>
                </a:solidFill>
                <a:latin typeface="Microsoft Sans Serif"/>
                <a:cs typeface="Microsoft Sans Serif"/>
              </a:rPr>
              <a:t>application.</a:t>
            </a:r>
            <a:endParaRPr sz="3200">
              <a:solidFill>
                <a:schemeClr val="bg2"/>
              </a:solidFill>
              <a:latin typeface="Microsoft Sans Serif"/>
              <a:cs typeface="Microsoft Sans Serif"/>
            </a:endParaRPr>
          </a:p>
          <a:p>
            <a:pPr marL="16933">
              <a:spcBef>
                <a:spcPts val="2707"/>
              </a:spcBef>
            </a:pPr>
            <a:r>
              <a:rPr sz="2533" i="1" spc="-93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533" i="1" spc="-87" dirty="0">
                <a:solidFill>
                  <a:prstClr val="black"/>
                </a:solidFill>
                <a:latin typeface="Arial"/>
                <a:cs typeface="Arial"/>
              </a:rPr>
              <a:t>Component </a:t>
            </a:r>
            <a:r>
              <a:rPr sz="2533" i="1" spc="-67" dirty="0">
                <a:solidFill>
                  <a:prstClr val="black"/>
                </a:solidFill>
                <a:latin typeface="Arial"/>
                <a:cs typeface="Arial"/>
              </a:rPr>
              <a:t>consists </a:t>
            </a:r>
            <a:r>
              <a:rPr sz="2533" i="1" spc="-6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533" i="1" spc="-67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533" i="1" spc="-60" dirty="0">
                <a:solidFill>
                  <a:prstClr val="black"/>
                </a:solidFill>
                <a:latin typeface="Arial"/>
                <a:cs typeface="Arial"/>
              </a:rPr>
              <a:t>following</a:t>
            </a:r>
            <a:r>
              <a:rPr sz="2533" i="1" spc="-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33" i="1" spc="-80" dirty="0">
                <a:solidFill>
                  <a:prstClr val="black"/>
                </a:solidFill>
                <a:latin typeface="Arial"/>
                <a:cs typeface="Arial"/>
              </a:rPr>
              <a:t>−</a:t>
            </a:r>
            <a:endParaRPr sz="253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6581647" y="3620136"/>
            <a:ext cx="3998976" cy="879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prstClr val="black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1743455" y="5339206"/>
            <a:ext cx="3998976" cy="932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prstClr val="black"/>
              </a:solidFill>
            </a:endParaRPr>
          </a:p>
        </p:txBody>
      </p:sp>
      <p:sp>
        <p:nvSpPr>
          <p:cNvPr id="10" name="object 8"/>
          <p:cNvSpPr/>
          <p:nvPr/>
        </p:nvSpPr>
        <p:spPr>
          <a:xfrm>
            <a:off x="6581647" y="5339206"/>
            <a:ext cx="3998976" cy="91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prstClr val="black"/>
              </a:solidFill>
            </a:endParaRPr>
          </a:p>
        </p:txBody>
      </p:sp>
      <p:sp>
        <p:nvSpPr>
          <p:cNvPr id="11" name="object 9"/>
          <p:cNvSpPr/>
          <p:nvPr/>
        </p:nvSpPr>
        <p:spPr>
          <a:xfrm>
            <a:off x="11419841" y="5339206"/>
            <a:ext cx="3998975" cy="9773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prstClr val="black"/>
              </a:solidFill>
            </a:endParaRPr>
          </a:p>
        </p:txBody>
      </p:sp>
      <p:graphicFrame>
        <p:nvGraphicFramePr>
          <p:cNvPr id="12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979851"/>
              </p:ext>
            </p:extLst>
          </p:nvPr>
        </p:nvGraphicFramePr>
        <p:xfrm>
          <a:off x="1743455" y="3795735"/>
          <a:ext cx="13678743" cy="2643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9827"/>
                <a:gridCol w="1999827"/>
                <a:gridCol w="839893"/>
                <a:gridCol w="1999825"/>
                <a:gridCol w="1999827"/>
                <a:gridCol w="839893"/>
                <a:gridCol w="2000672"/>
                <a:gridCol w="1998979"/>
              </a:tblGrid>
              <a:tr h="82180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2705">
                        <a:lnSpc>
                          <a:spcPts val="4805"/>
                        </a:lnSpc>
                      </a:pPr>
                      <a:r>
                        <a:rPr sz="59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Component</a:t>
                      </a:r>
                      <a:endParaRPr sz="5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41836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A8380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8380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15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A8380F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8380F"/>
                      </a:solidFill>
                      <a:prstDash val="solid"/>
                    </a:lnL>
                    <a:lnR w="9525">
                      <a:solidFill>
                        <a:srgbClr val="A8380F"/>
                      </a:solidFill>
                      <a:prstDash val="solid"/>
                    </a:lnR>
                    <a:lnT w="6350">
                      <a:solidFill>
                        <a:srgbClr val="A8380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8380F"/>
                      </a:solidFill>
                      <a:prstDash val="solid"/>
                    </a:lnL>
                    <a:lnR w="6350">
                      <a:solidFill>
                        <a:srgbClr val="A8380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8380F"/>
                      </a:solidFill>
                      <a:prstDash val="solid"/>
                    </a:lnL>
                  </a:tcPr>
                </a:tc>
              </a:tr>
              <a:tr h="888244">
                <a:tc gridSpan="2">
                  <a:txBody>
                    <a:bodyPr/>
                    <a:lstStyle/>
                    <a:p>
                      <a:pPr marL="330200">
                        <a:lnSpc>
                          <a:spcPts val="4965"/>
                        </a:lnSpc>
                      </a:pPr>
                      <a:r>
                        <a:rPr sz="59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Template</a:t>
                      </a:r>
                      <a:endParaRPr sz="5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96925">
                        <a:lnSpc>
                          <a:spcPts val="4915"/>
                        </a:lnSpc>
                      </a:pPr>
                      <a:r>
                        <a:rPr sz="59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Class</a:t>
                      </a:r>
                      <a:endParaRPr sz="5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2105">
                        <a:lnSpc>
                          <a:spcPts val="5095"/>
                        </a:lnSpc>
                      </a:pPr>
                      <a:r>
                        <a:rPr sz="59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Metadata</a:t>
                      </a:r>
                      <a:endParaRPr sz="5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3" name="object 11"/>
          <p:cNvSpPr txBox="1"/>
          <p:nvPr/>
        </p:nvSpPr>
        <p:spPr>
          <a:xfrm>
            <a:off x="1635589" y="6553292"/>
            <a:ext cx="4214707" cy="27819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8770" marR="126997" indent="-381837">
              <a:lnSpc>
                <a:spcPct val="150000"/>
              </a:lnSpc>
              <a:spcBef>
                <a:spcPts val="133"/>
              </a:spcBef>
              <a:buFont typeface="Wingdings"/>
              <a:buChar char=""/>
              <a:tabLst>
                <a:tab pos="399617" algn="l"/>
              </a:tabLst>
            </a:pP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Template is used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to </a:t>
            </a:r>
            <a:r>
              <a:rPr sz="2400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render 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view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for the</a:t>
            </a:r>
            <a:r>
              <a:rPr sz="2400" spc="-133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application.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98770" indent="-381837">
              <a:spcBef>
                <a:spcPts val="1440"/>
              </a:spcBef>
              <a:buFont typeface="Wingdings"/>
              <a:buChar char=""/>
              <a:tabLst>
                <a:tab pos="399617" algn="l"/>
              </a:tabLst>
            </a:pP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This contains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HTML</a:t>
            </a:r>
            <a:r>
              <a:rPr sz="2400" spc="-6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that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98770" marR="98211">
              <a:lnSpc>
                <a:spcPct val="150000"/>
              </a:lnSpc>
            </a:pPr>
            <a:r>
              <a:rPr sz="2400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needs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to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be </a:t>
            </a:r>
            <a:r>
              <a:rPr sz="2400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rendered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in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 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application.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" name="object 12"/>
          <p:cNvSpPr txBox="1"/>
          <p:nvPr/>
        </p:nvSpPr>
        <p:spPr>
          <a:xfrm>
            <a:off x="6447588" y="6486385"/>
            <a:ext cx="4835313" cy="27819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8770" marR="6773" indent="-381837">
              <a:lnSpc>
                <a:spcPct val="150000"/>
              </a:lnSpc>
              <a:spcBef>
                <a:spcPts val="133"/>
              </a:spcBef>
              <a:buFont typeface="Wingdings"/>
              <a:buChar char=""/>
              <a:tabLst>
                <a:tab pos="399617" algn="l"/>
              </a:tabLst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This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is like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class defined in any  </a:t>
            </a:r>
            <a:r>
              <a:rPr sz="2400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language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such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as C#.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98770" marR="126997" indent="-381837">
              <a:lnSpc>
                <a:spcPct val="150000"/>
              </a:lnSpc>
              <a:buFont typeface="Wingdings"/>
              <a:buChar char=""/>
              <a:tabLst>
                <a:tab pos="399617" algn="l"/>
              </a:tabLst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This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has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code which is</a:t>
            </a:r>
            <a:r>
              <a:rPr sz="2400" spc="-93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used 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to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support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view.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98770" indent="-381837">
              <a:spcBef>
                <a:spcPts val="1440"/>
              </a:spcBef>
              <a:buFont typeface="Wingdings"/>
              <a:buChar char=""/>
              <a:tabLst>
                <a:tab pos="399617" algn="l"/>
              </a:tabLst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It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is </a:t>
            </a:r>
            <a:r>
              <a:rPr sz="2400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defined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in</a:t>
            </a:r>
            <a:r>
              <a:rPr sz="2400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TypeScript.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11419841" y="6486385"/>
            <a:ext cx="4373880" cy="16739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8770" marR="29633" indent="-381837">
              <a:lnSpc>
                <a:spcPct val="150000"/>
              </a:lnSpc>
              <a:spcBef>
                <a:spcPts val="133"/>
              </a:spcBef>
              <a:buFont typeface="Wingdings"/>
              <a:buChar char=""/>
              <a:tabLst>
                <a:tab pos="399617" algn="l"/>
              </a:tabLst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This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has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extra </a:t>
            </a:r>
            <a:r>
              <a:rPr sz="2400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data 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defined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for the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Angular</a:t>
            </a:r>
            <a:r>
              <a:rPr sz="2400" spc="-73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class.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480048" indent="-463115">
              <a:spcBef>
                <a:spcPts val="1440"/>
              </a:spcBef>
              <a:buFont typeface="Wingdings"/>
              <a:buChar char=""/>
              <a:tabLst>
                <a:tab pos="480895" algn="l"/>
              </a:tabLst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It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is </a:t>
            </a:r>
            <a:r>
              <a:rPr sz="2400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defined </a:t>
            </a:r>
            <a:r>
              <a:rPr sz="2400" spc="-7" dirty="0">
                <a:solidFill>
                  <a:prstClr val="black"/>
                </a:solidFill>
                <a:latin typeface="Microsoft Sans Serif"/>
                <a:cs typeface="Microsoft Sans Serif"/>
              </a:rPr>
              <a:t>with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3" dirty="0">
                <a:solidFill>
                  <a:prstClr val="black"/>
                </a:solidFill>
                <a:latin typeface="Microsoft Sans Serif"/>
                <a:cs typeface="Microsoft Sans Serif"/>
              </a:rPr>
              <a:t>decorator.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001132" y="739775"/>
            <a:ext cx="13822998" cy="1231106"/>
          </a:xfrm>
        </p:spPr>
        <p:txBody>
          <a:bodyPr/>
          <a:lstStyle/>
          <a:p>
            <a:pPr algn="l"/>
            <a:r>
              <a:rPr lang="en-US" sz="8000">
                <a:solidFill>
                  <a:schemeClr val="bg1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9019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17600" y="3013869"/>
            <a:ext cx="14356398" cy="123110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kern="0">
                <a:solidFill>
                  <a:schemeClr val="bg1"/>
                </a:solidFill>
              </a:rPr>
              <a:t>Revisit the traditional Web Dev </a:t>
            </a:r>
            <a:r>
              <a:rPr lang="mr-IN" sz="8000" kern="0">
                <a:solidFill>
                  <a:schemeClr val="bg1"/>
                </a:solidFill>
              </a:rPr>
              <a:t>…</a:t>
            </a:r>
            <a:endParaRPr lang="en-US" sz="8000" ker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621834"/>
            <a:ext cx="16256000" cy="566741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9045575"/>
            <a:ext cx="16256000" cy="11430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969375"/>
            <a:ext cx="16256000" cy="12192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892175"/>
            <a:ext cx="1051560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kern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6961" y="2720975"/>
            <a:ext cx="1464712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4800" kern="0">
                <a:solidFill>
                  <a:schemeClr val="bg1"/>
                </a:solidFill>
              </a:rPr>
              <a:t>Edureka! Angular Tutorial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 kern="0">
                <a:solidFill>
                  <a:sysClr val="windowText" lastClr="000000"/>
                </a:solidFill>
                <a:hlinkClick r:id="rId2"/>
              </a:rPr>
              <a:t>https://www.slideshare.net/EdurekaIN/angular-4-tutorial-whats-new-in-angular-4-angular-training-edureka</a:t>
            </a:r>
            <a:endParaRPr lang="en-US" sz="4000" kern="0">
              <a:solidFill>
                <a:sysClr val="windowText" lastClr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4800">
                <a:solidFill>
                  <a:schemeClr val="bg1"/>
                </a:solidFill>
              </a:rPr>
              <a:t>Tutorial: Tour of Heroes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>
                <a:hlinkClick r:id="rId3"/>
              </a:rPr>
              <a:t>https://angular.io/tutorial</a:t>
            </a:r>
            <a:endParaRPr lang="en-US" sz="4000"/>
          </a:p>
          <a:p>
            <a:pPr marL="285750" indent="-285750">
              <a:buFont typeface="Arial" charset="0"/>
              <a:buChar char="•"/>
            </a:pPr>
            <a:r>
              <a:rPr lang="en-US" sz="4800">
                <a:solidFill>
                  <a:schemeClr val="bg1"/>
                </a:solidFill>
              </a:rPr>
              <a:t>An Overview of Angular 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>
                <a:hlinkClick r:id="rId4"/>
              </a:rPr>
              <a:t>https://www.slideshare.net/Cynoteck/an-overview-of-angular-4</a:t>
            </a:r>
            <a:endParaRPr lang="en-US" sz="4000"/>
          </a:p>
          <a:p>
            <a:pPr marL="285750" indent="-285750">
              <a:buFont typeface="Arial" charset="0"/>
              <a:buChar char="•"/>
            </a:pPr>
            <a:r>
              <a:rPr lang="en-US" sz="4800">
                <a:solidFill>
                  <a:schemeClr val="bg1"/>
                </a:solidFill>
              </a:rPr>
              <a:t>Lecture Notes (Angular)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4000">
                <a:hlinkClick r:id="rId5"/>
              </a:rPr>
              <a:t>http://oak.cs.ucla.edu/classes/cs144/notes/pdf/angular.pdf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704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969375"/>
            <a:ext cx="16256000" cy="12192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969375"/>
            <a:ext cx="16256000" cy="12192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969375"/>
            <a:ext cx="16256000" cy="12192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969375"/>
            <a:ext cx="16256000" cy="12192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888" cy="1016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8969375"/>
            <a:ext cx="16256000" cy="1219200"/>
          </a:xfrm>
          <a:prstGeom prst="rect">
            <a:avLst/>
          </a:prstGeom>
          <a:solidFill>
            <a:srgbClr val="0098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225</Words>
  <Application>Microsoft Macintosh PowerPoint</Application>
  <PresentationFormat>Custom</PresentationFormat>
  <Paragraphs>48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</vt:lpstr>
      <vt:lpstr>Georgia</vt:lpstr>
      <vt:lpstr>Mangal</vt:lpstr>
      <vt:lpstr>Microsoft Sans Serif</vt:lpstr>
      <vt:lpstr>Times New Roman</vt:lpstr>
      <vt:lpstr>Wingdings</vt:lpstr>
      <vt:lpstr>Arial</vt:lpstr>
      <vt:lpstr>Office Theme</vt:lpstr>
      <vt:lpstr>Introduction to Angular</vt:lpstr>
      <vt:lpstr>Angular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Angular project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32</cp:revision>
  <dcterms:created xsi:type="dcterms:W3CDTF">2018-02-06T01:44:08Z</dcterms:created>
  <dcterms:modified xsi:type="dcterms:W3CDTF">2018-02-06T03:08:46Z</dcterms:modified>
</cp:coreProperties>
</file>